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65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D7FA-4AF6-49BD-9476-26BD7159DE9F}" type="datetimeFigureOut">
              <a:rPr lang="ru-RU" smtClean="0"/>
              <a:pPr/>
              <a:t>16.09.2020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92B-4456-4C80-98A6-E5D6EA0A1D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D7FA-4AF6-49BD-9476-26BD7159DE9F}" type="datetimeFigureOut">
              <a:rPr lang="ru-RU" smtClean="0"/>
              <a:pPr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92B-4456-4C80-98A6-E5D6EA0A1D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D7FA-4AF6-49BD-9476-26BD7159DE9F}" type="datetimeFigureOut">
              <a:rPr lang="ru-RU" smtClean="0"/>
              <a:pPr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92B-4456-4C80-98A6-E5D6EA0A1D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D7FA-4AF6-49BD-9476-26BD7159DE9F}" type="datetimeFigureOut">
              <a:rPr lang="ru-RU" smtClean="0"/>
              <a:pPr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92B-4456-4C80-98A6-E5D6EA0A1D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D7FA-4AF6-49BD-9476-26BD7159DE9F}" type="datetimeFigureOut">
              <a:rPr lang="ru-RU" smtClean="0"/>
              <a:pPr/>
              <a:t>16.09.2020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92B-4456-4C80-98A6-E5D6EA0A1D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D7FA-4AF6-49BD-9476-26BD7159DE9F}" type="datetimeFigureOut">
              <a:rPr lang="ru-RU" smtClean="0"/>
              <a:pPr/>
              <a:t>16.09.2020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92B-4456-4C80-98A6-E5D6EA0A1D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D7FA-4AF6-49BD-9476-26BD7159DE9F}" type="datetimeFigureOut">
              <a:rPr lang="ru-RU" smtClean="0"/>
              <a:pPr/>
              <a:t>16.09.2020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92B-4456-4C80-98A6-E5D6EA0A1D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D7FA-4AF6-49BD-9476-26BD7159DE9F}" type="datetimeFigureOut">
              <a:rPr lang="ru-RU" smtClean="0"/>
              <a:pPr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92B-4456-4C80-98A6-E5D6EA0A1D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D7FA-4AF6-49BD-9476-26BD7159DE9F}" type="datetimeFigureOut">
              <a:rPr lang="ru-RU" smtClean="0"/>
              <a:pPr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F73D92B-4456-4C80-98A6-E5D6EA0A1D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D7FA-4AF6-49BD-9476-26BD7159DE9F}" type="datetimeFigureOut">
              <a:rPr lang="ru-RU" smtClean="0"/>
              <a:pPr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92B-4456-4C80-98A6-E5D6EA0A1D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D7FA-4AF6-49BD-9476-26BD7159DE9F}" type="datetimeFigureOut">
              <a:rPr lang="ru-RU" smtClean="0"/>
              <a:pPr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92B-4456-4C80-98A6-E5D6EA0A1D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4ED7FA-4AF6-49BD-9476-26BD7159DE9F}" type="datetimeFigureOut">
              <a:rPr lang="ru-RU" smtClean="0"/>
              <a:pPr/>
              <a:t>16.09.2020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F73D92B-4456-4C80-98A6-E5D6EA0A1DF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Жарықтандыру құралдары.</a:t>
            </a:r>
            <a:r>
              <a:rPr lang="ru-RU" dirty="0"/>
              <a:t> </a:t>
            </a:r>
            <a:r>
              <a:rPr lang="ru-RU" dirty="0" err="1"/>
              <a:t>Кеңістіктегі жарық ағынын бөлу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 smtClean="0"/>
              <a:t>Дәріс 6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/>
          <a:lstStyle/>
          <a:p>
            <a:r>
              <a:rPr lang="kk-KZ" dirty="0" smtClean="0"/>
              <a:t>Жарықтандыру құралы </a:t>
            </a:r>
            <a:r>
              <a:rPr lang="kk-KZ" b="1" dirty="0" smtClean="0"/>
              <a:t>арматура</a:t>
            </a:r>
            <a:r>
              <a:rPr lang="kk-KZ" dirty="0" smtClean="0"/>
              <a:t> мен </a:t>
            </a:r>
            <a:r>
              <a:rPr lang="kk-KZ" b="1" dirty="0" smtClean="0"/>
              <a:t>шамнан</a:t>
            </a:r>
            <a:r>
              <a:rPr lang="kk-KZ" dirty="0" smtClean="0"/>
              <a:t> тұрады, ол келесі қызметтерді атқарады:</a:t>
            </a:r>
            <a:endParaRPr lang="ru-RU" dirty="0" smtClean="0"/>
          </a:p>
          <a:p>
            <a:pPr lvl="0">
              <a:buFont typeface="Wingdings" pitchFamily="2" charset="2"/>
              <a:buChar char="Ø"/>
            </a:pPr>
            <a:r>
              <a:rPr lang="kk-KZ" dirty="0" smtClean="0"/>
              <a:t>жұмыс беттеріне жарық ағынын бағыттайды;</a:t>
            </a:r>
            <a:endParaRPr lang="ru-RU" dirty="0" smtClean="0"/>
          </a:p>
          <a:p>
            <a:pPr lvl="0">
              <a:buFont typeface="Wingdings" pitchFamily="2" charset="2"/>
              <a:buChar char="Ø"/>
            </a:pPr>
            <a:r>
              <a:rPr lang="kk-KZ" dirty="0" smtClean="0"/>
              <a:t>жұмыс істеушілердің көзін жарық көзінің соқырландыру әрекетінен қорғайды;</a:t>
            </a:r>
            <a:endParaRPr lang="ru-RU" dirty="0" smtClean="0"/>
          </a:p>
          <a:p>
            <a:pPr lvl="0">
              <a:buFont typeface="Wingdings" pitchFamily="2" charset="2"/>
              <a:buChar char="Ø"/>
            </a:pPr>
            <a:r>
              <a:rPr lang="kk-KZ" dirty="0" smtClean="0"/>
              <a:t>шамдарды механикалық зақымданудан, ластанудан, сондай-ақ жарылыс немесе өртке қатысты қауіпті үй-жай ортасынан қорғайды.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 fontScale="92500" lnSpcReduction="10000"/>
          </a:bodyPr>
          <a:lstStyle/>
          <a:p>
            <a:r>
              <a:rPr lang="kk-KZ" dirty="0" smtClean="0"/>
              <a:t>Жарықтандыру құрылғылары (ЖҚ) - бұл кеңістіктегі жарық көздерінің жарық ағынын қажетті түрде қайта бөлетін қондырғылар. Жалпы қабылданған классификацияға сәйкес барлық ЖҚ үш классқа бөлінеді: </a:t>
            </a:r>
          </a:p>
          <a:p>
            <a:r>
              <a:rPr lang="kk-KZ" dirty="0" smtClean="0"/>
              <a:t>1) шамдар (светильник) </a:t>
            </a:r>
          </a:p>
          <a:p>
            <a:pPr>
              <a:buNone/>
            </a:pPr>
            <a:r>
              <a:rPr lang="kk-KZ" dirty="0" smtClean="0"/>
              <a:t>2) Прожекторларға</a:t>
            </a:r>
          </a:p>
          <a:p>
            <a:pPr>
              <a:buNone/>
            </a:pPr>
            <a:r>
              <a:rPr lang="kk-KZ" dirty="0" smtClean="0"/>
              <a:t>3) Проекторлар</a:t>
            </a:r>
          </a:p>
          <a:p>
            <a:r>
              <a:rPr lang="kk-KZ" dirty="0" smtClean="0"/>
              <a:t>Жарықтандыру құралдары: </a:t>
            </a:r>
          </a:p>
          <a:p>
            <a:pPr>
              <a:buNone/>
            </a:pPr>
            <a:r>
              <a:rPr lang="kk-KZ" dirty="0" smtClean="0"/>
              <a:t>1) жарық ағынын кеңістікте бөлу; </a:t>
            </a:r>
          </a:p>
          <a:p>
            <a:pPr>
              <a:buNone/>
            </a:pPr>
            <a:r>
              <a:rPr lang="kk-KZ" dirty="0" smtClean="0"/>
              <a:t>2) пайдалы әсер коэффициенті </a:t>
            </a:r>
          </a:p>
          <a:p>
            <a:pPr>
              <a:buNone/>
            </a:pPr>
            <a:r>
              <a:rPr lang="kk-KZ" dirty="0" smtClean="0"/>
              <a:t>3) қорғау бұрышы</a:t>
            </a:r>
          </a:p>
          <a:p>
            <a:pPr>
              <a:buNone/>
            </a:pPr>
            <a:r>
              <a:rPr lang="kk-KZ" dirty="0" smtClean="0"/>
              <a:t>Сияқты параметрлермен сипатталады.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txBody>
          <a:bodyPr>
            <a:normAutofit fontScale="92500"/>
          </a:bodyPr>
          <a:lstStyle/>
          <a:p>
            <a:r>
              <a:rPr lang="ru-RU" b="1" dirty="0" err="1" smtClean="0"/>
              <a:t>Проекторлар</a:t>
            </a:r>
            <a:r>
              <a:rPr lang="ru-RU" b="1" dirty="0" smtClean="0"/>
              <a:t> </a:t>
            </a:r>
            <a:r>
              <a:rPr lang="ru-RU" b="1" dirty="0" err="1" smtClean="0"/>
              <a:t>дегеніміз</a:t>
            </a:r>
            <a:r>
              <a:rPr lang="ru-RU" b="1" dirty="0" smtClean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жарық көзінің жарық ағынын 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шектеулі</a:t>
            </a:r>
            <a:r>
              <a:rPr lang="ru-RU" dirty="0" smtClean="0"/>
              <a:t> </a:t>
            </a:r>
            <a:r>
              <a:rPr lang="ru-RU" dirty="0" err="1" smtClean="0"/>
              <a:t>аумақта немесе</a:t>
            </a:r>
            <a:r>
              <a:rPr lang="ru-RU" dirty="0" smtClean="0"/>
              <a:t> </a:t>
            </a:r>
            <a:r>
              <a:rPr lang="ru-RU" dirty="0" err="1" smtClean="0"/>
              <a:t>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көлемде шоғырландыратын </a:t>
            </a:r>
            <a:r>
              <a:rPr lang="ru-RU" dirty="0" smtClean="0"/>
              <a:t>ЖҚ. </a:t>
            </a:r>
            <a:r>
              <a:rPr lang="ru-RU" dirty="0" err="1" smtClean="0"/>
              <a:t>Мұндай ЖҚ-нің ең көп таралған түрі </a:t>
            </a:r>
            <a:r>
              <a:rPr lang="ru-RU" dirty="0" smtClean="0"/>
              <a:t>- </a:t>
            </a:r>
            <a:r>
              <a:rPr lang="ru-RU" dirty="0" err="1" smtClean="0"/>
              <a:t>бұл жарықтандыруды </a:t>
            </a:r>
            <a:r>
              <a:rPr lang="ru-RU" dirty="0" smtClean="0"/>
              <a:t>тек </a:t>
            </a:r>
            <a:r>
              <a:rPr lang="ru-RU" dirty="0" err="1" smtClean="0"/>
              <a:t>экранның 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аймағына бағыттайтын кинопроекторлар</a:t>
            </a:r>
            <a:r>
              <a:rPr lang="ru-RU" dirty="0" smtClean="0"/>
              <a:t>. </a:t>
            </a:r>
            <a:r>
              <a:rPr lang="ru-RU" dirty="0" err="1" smtClean="0"/>
              <a:t>Проекторларда</a:t>
            </a:r>
            <a:r>
              <a:rPr lang="ru-RU" dirty="0" smtClean="0"/>
              <a:t> </a:t>
            </a:r>
            <a:r>
              <a:rPr lang="ru-RU" dirty="0" err="1" smtClean="0"/>
              <a:t>жарықтандырудың қажетті деңгейлері </a:t>
            </a:r>
            <a:r>
              <a:rPr lang="ru-RU" dirty="0" smtClean="0"/>
              <a:t>мен </a:t>
            </a:r>
            <a:r>
              <a:rPr lang="ru-RU" dirty="0" err="1" smtClean="0"/>
              <a:t>біркелкілігін</a:t>
            </a:r>
            <a:r>
              <a:rPr lang="ru-RU" dirty="0" smtClean="0"/>
              <a:t> </a:t>
            </a:r>
            <a:r>
              <a:rPr lang="ru-RU" dirty="0" err="1" smtClean="0"/>
              <a:t>ғана емес</a:t>
            </a:r>
            <a:r>
              <a:rPr lang="ru-RU" dirty="0" smtClean="0"/>
              <a:t>,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 масштабтың өзгеруімен кескіндерді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жерден</a:t>
            </a:r>
            <a:r>
              <a:rPr lang="ru-RU" dirty="0" smtClean="0"/>
              <a:t> </a:t>
            </a:r>
            <a:r>
              <a:rPr lang="ru-RU" dirty="0" err="1" smtClean="0"/>
              <a:t>екінші</a:t>
            </a:r>
            <a:r>
              <a:rPr lang="ru-RU" dirty="0" smtClean="0"/>
              <a:t> </a:t>
            </a:r>
            <a:r>
              <a:rPr lang="ru-RU" dirty="0" err="1" smtClean="0"/>
              <a:t>жерге</a:t>
            </a:r>
            <a:r>
              <a:rPr lang="ru-RU" dirty="0" smtClean="0"/>
              <a:t> </a:t>
            </a:r>
            <a:r>
              <a:rPr lang="ru-RU" dirty="0" err="1" smtClean="0"/>
              <a:t>өте айқын жеткізуді</a:t>
            </a:r>
            <a:r>
              <a:rPr lang="ru-RU" dirty="0" smtClean="0"/>
              <a:t> </a:t>
            </a:r>
            <a:r>
              <a:rPr lang="ru-RU" dirty="0" err="1" smtClean="0"/>
              <a:t>қамтамасыз ететін</a:t>
            </a:r>
            <a:r>
              <a:rPr lang="ru-RU" dirty="0" smtClean="0"/>
              <a:t> </a:t>
            </a:r>
            <a:r>
              <a:rPr lang="ru-RU" dirty="0" err="1" smtClean="0"/>
              <a:t>күрделі оптикалы</a:t>
            </a:r>
            <a:r>
              <a:rPr lang="ru-RU" dirty="0" smtClean="0"/>
              <a:t> </a:t>
            </a:r>
            <a:r>
              <a:rPr lang="ru-RU" dirty="0" err="1" smtClean="0"/>
              <a:t>Кинотеатрлардан</a:t>
            </a:r>
            <a:r>
              <a:rPr lang="ru-RU" dirty="0" smtClean="0"/>
              <a:t> </a:t>
            </a:r>
            <a:r>
              <a:rPr lang="ru-RU" dirty="0" err="1" smtClean="0"/>
              <a:t>басқа проекторлар</a:t>
            </a:r>
            <a:r>
              <a:rPr lang="ru-RU" dirty="0" smtClean="0"/>
              <a:t> </a:t>
            </a:r>
            <a:r>
              <a:rPr lang="ru-RU" dirty="0" err="1" smtClean="0"/>
              <a:t>көпшілік алдында</a:t>
            </a:r>
            <a:r>
              <a:rPr lang="ru-RU" dirty="0" smtClean="0"/>
              <a:t> </a:t>
            </a:r>
            <a:r>
              <a:rPr lang="ru-RU" dirty="0" err="1" smtClean="0"/>
              <a:t>сөйлеу кезінде</a:t>
            </a:r>
            <a:r>
              <a:rPr lang="ru-RU" dirty="0" smtClean="0"/>
              <a:t> </a:t>
            </a:r>
            <a:r>
              <a:rPr lang="ru-RU" dirty="0" err="1" smtClean="0"/>
              <a:t>әр түрлі иллюстрациялар</a:t>
            </a:r>
            <a:r>
              <a:rPr lang="ru-RU" dirty="0" smtClean="0"/>
              <a:t> </a:t>
            </a:r>
            <a:r>
              <a:rPr lang="ru-RU" dirty="0" err="1" smtClean="0"/>
              <a:t>көрсету үшін</a:t>
            </a:r>
            <a:r>
              <a:rPr lang="ru-RU" dirty="0" smtClean="0"/>
              <a:t>, </a:t>
            </a:r>
            <a:r>
              <a:rPr lang="ru-RU" dirty="0" err="1" smtClean="0"/>
              <a:t>статикалық немесе</a:t>
            </a:r>
            <a:r>
              <a:rPr lang="ru-RU" dirty="0" smtClean="0"/>
              <a:t> </a:t>
            </a:r>
            <a:r>
              <a:rPr lang="ru-RU" dirty="0" err="1" smtClean="0"/>
              <a:t>динамикалық жарық эффектілерін</a:t>
            </a:r>
            <a:r>
              <a:rPr lang="ru-RU" dirty="0" smtClean="0"/>
              <a:t> </a:t>
            </a:r>
            <a:r>
              <a:rPr lang="ru-RU" dirty="0" err="1" smtClean="0"/>
              <a:t>жасау</a:t>
            </a:r>
            <a:r>
              <a:rPr lang="ru-RU" dirty="0" smtClean="0"/>
              <a:t> </a:t>
            </a:r>
            <a:r>
              <a:rPr lang="ru-RU" dirty="0" err="1" smtClean="0"/>
              <a:t>үшін қолданылады </a:t>
            </a:r>
            <a:r>
              <a:rPr lang="ru-RU" dirty="0" smtClean="0"/>
              <a:t>(</a:t>
            </a:r>
            <a:r>
              <a:rPr lang="ru-RU" dirty="0" err="1" smtClean="0"/>
              <a:t>эстрадалық концерттерді</a:t>
            </a:r>
            <a:r>
              <a:rPr lang="ru-RU" dirty="0" smtClean="0"/>
              <a:t>, </a:t>
            </a:r>
            <a:r>
              <a:rPr lang="ru-RU" dirty="0" err="1" smtClean="0"/>
              <a:t>сахна</a:t>
            </a:r>
            <a:r>
              <a:rPr lang="ru-RU" dirty="0" smtClean="0"/>
              <a:t> </a:t>
            </a:r>
            <a:r>
              <a:rPr lang="ru-RU" dirty="0" err="1" smtClean="0"/>
              <a:t>безендірудегі</a:t>
            </a:r>
            <a:r>
              <a:rPr lang="ru-RU" dirty="0" smtClean="0"/>
              <a:t> </a:t>
            </a:r>
            <a:r>
              <a:rPr lang="ru-RU" dirty="0" err="1" smtClean="0"/>
              <a:t>өте кең таралған құбылыс</a:t>
            </a:r>
            <a:r>
              <a:rPr lang="ru-RU" dirty="0" smtClean="0"/>
              <a:t>).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>
            <a:normAutofit lnSpcReduction="10000"/>
          </a:bodyPr>
          <a:lstStyle/>
          <a:p>
            <a:r>
              <a:rPr lang="ru-RU" b="1" i="1" dirty="0" err="1" smtClean="0"/>
              <a:t>Жарық шамдары</a:t>
            </a:r>
            <a:r>
              <a:rPr lang="ru-RU" b="1" i="1" dirty="0" smtClean="0"/>
              <a:t> (</a:t>
            </a:r>
            <a:r>
              <a:rPr lang="ru-RU" b="1" i="1" dirty="0" err="1" smtClean="0"/>
              <a:t>светильниктер</a:t>
            </a:r>
            <a:r>
              <a:rPr lang="ru-RU" b="1" i="1" dirty="0" smtClean="0"/>
              <a:t>)  мен </a:t>
            </a:r>
            <a:r>
              <a:rPr lang="ru-RU" b="1" i="1" dirty="0" err="1" smtClean="0"/>
              <a:t>прожекторлар</a:t>
            </a:r>
            <a:r>
              <a:rPr lang="ru-RU" b="1" i="1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ғимарат ішінде</a:t>
            </a:r>
            <a:r>
              <a:rPr lang="ru-RU" dirty="0" smtClean="0"/>
              <a:t> де, </a:t>
            </a:r>
            <a:r>
              <a:rPr lang="ru-RU" dirty="0" err="1" smtClean="0"/>
              <a:t>сыртында</a:t>
            </a:r>
            <a:r>
              <a:rPr lang="ru-RU" dirty="0" smtClean="0"/>
              <a:t> да </a:t>
            </a:r>
            <a:r>
              <a:rPr lang="ru-RU" dirty="0" err="1" smtClean="0"/>
              <a:t>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заттарды</a:t>
            </a:r>
            <a:r>
              <a:rPr lang="ru-RU" dirty="0" smtClean="0"/>
              <a:t> </a:t>
            </a:r>
            <a:r>
              <a:rPr lang="ru-RU" dirty="0" err="1" smtClean="0"/>
              <a:t>жарықтандыруға арналған жарықтандырғыш қондырғыларды айтамыз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Прожекторлар</a:t>
            </a:r>
            <a:r>
              <a:rPr lang="ru-RU" dirty="0" smtClean="0"/>
              <a:t> </a:t>
            </a:r>
            <a:r>
              <a:rPr lang="ru-RU" dirty="0" err="1" smtClean="0"/>
              <a:t>әдетте жарық көздерінің жарық ағынын денелік</a:t>
            </a:r>
            <a:r>
              <a:rPr lang="ru-RU" dirty="0" smtClean="0"/>
              <a:t> </a:t>
            </a:r>
            <a:r>
              <a:rPr lang="ru-RU" dirty="0" err="1" smtClean="0"/>
              <a:t>бұрыштарда шоғырландырады және жарық көзінің өлшемдерінен едәуір асатын</a:t>
            </a:r>
            <a:r>
              <a:rPr lang="ru-RU" dirty="0" smtClean="0"/>
              <a:t> </a:t>
            </a:r>
            <a:r>
              <a:rPr lang="ru-RU" dirty="0" err="1" smtClean="0"/>
              <a:t>қашықтықта орналасқан объектілерді</a:t>
            </a:r>
            <a:r>
              <a:rPr lang="ru-RU" dirty="0" smtClean="0"/>
              <a:t> </a:t>
            </a:r>
            <a:r>
              <a:rPr lang="ru-RU" dirty="0" err="1" smtClean="0"/>
              <a:t>жарықтандырады </a:t>
            </a:r>
            <a:r>
              <a:rPr lang="ru-RU" dirty="0" smtClean="0"/>
              <a:t>(20 </a:t>
            </a:r>
            <a:r>
              <a:rPr lang="ru-RU" dirty="0" err="1" smtClean="0"/>
              <a:t>есе</a:t>
            </a:r>
            <a:r>
              <a:rPr lang="ru-RU" dirty="0" smtClean="0"/>
              <a:t> </a:t>
            </a:r>
            <a:r>
              <a:rPr lang="ru-RU" dirty="0" err="1" smtClean="0"/>
              <a:t>және одан</a:t>
            </a:r>
            <a:r>
              <a:rPr lang="ru-RU" dirty="0" smtClean="0"/>
              <a:t> да </a:t>
            </a:r>
            <a:r>
              <a:rPr lang="ru-RU" dirty="0" err="1" smtClean="0"/>
              <a:t>көп</a:t>
            </a:r>
            <a:r>
              <a:rPr lang="ru-RU" dirty="0" smtClean="0"/>
              <a:t>). </a:t>
            </a:r>
          </a:p>
          <a:p>
            <a:r>
              <a:rPr lang="ru-RU" b="1" i="1" dirty="0" err="1" smtClean="0"/>
              <a:t>Жарық шамдары</a:t>
            </a:r>
            <a:r>
              <a:rPr lang="ru-RU" b="1" i="1" dirty="0" smtClean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бұл жарық көздерінің жарық ағыны ішкі</a:t>
            </a:r>
            <a:r>
              <a:rPr lang="ru-RU" dirty="0" smtClean="0"/>
              <a:t> </a:t>
            </a:r>
            <a:r>
              <a:rPr lang="ru-RU" dirty="0" err="1" smtClean="0"/>
              <a:t>денелік</a:t>
            </a:r>
            <a:r>
              <a:rPr lang="ru-RU" dirty="0" smtClean="0"/>
              <a:t> </a:t>
            </a:r>
            <a:r>
              <a:rPr lang="ru-RU" dirty="0" err="1" smtClean="0"/>
              <a:t>бұрыштарда таралатын</a:t>
            </a:r>
            <a:r>
              <a:rPr lang="ru-RU" dirty="0" smtClean="0"/>
              <a:t> </a:t>
            </a:r>
            <a:r>
              <a:rPr lang="kk-KZ" dirty="0" smtClean="0"/>
              <a:t>қондырғы</a:t>
            </a:r>
            <a:r>
              <a:rPr lang="en-US" dirty="0" smtClean="0"/>
              <a:t>. </a:t>
            </a:r>
            <a:r>
              <a:rPr lang="ru-RU" dirty="0" err="1" smtClean="0"/>
              <a:t>Әдетте, шамдар</a:t>
            </a:r>
            <a:r>
              <a:rPr lang="ru-RU" dirty="0" smtClean="0"/>
              <a:t> </a:t>
            </a:r>
            <a:r>
              <a:rPr lang="ru-RU" dirty="0" err="1" smtClean="0"/>
              <a:t>жұмыс беттерін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заттарды</a:t>
            </a:r>
            <a:r>
              <a:rPr lang="ru-RU" dirty="0" smtClean="0"/>
              <a:t> </a:t>
            </a:r>
            <a:r>
              <a:rPr lang="ru-RU" dirty="0" err="1" smtClean="0"/>
              <a:t>олардан</a:t>
            </a:r>
            <a:r>
              <a:rPr lang="ru-RU" dirty="0" smtClean="0"/>
              <a:t> </a:t>
            </a:r>
            <a:r>
              <a:rPr lang="ru-RU" dirty="0" err="1" smtClean="0"/>
              <a:t>едәуір жақын қашықтықта жарықтандырады (шамдардың </a:t>
            </a:r>
            <a:r>
              <a:rPr lang="ru-RU" dirty="0" smtClean="0"/>
              <a:t>20 </a:t>
            </a:r>
            <a:r>
              <a:rPr lang="ru-RU" dirty="0" err="1" smtClean="0"/>
              <a:t>өлшемінен аспауы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4389120"/>
          </a:xfrm>
        </p:spPr>
        <p:txBody>
          <a:bodyPr/>
          <a:lstStyle/>
          <a:p>
            <a:r>
              <a:rPr lang="ru-RU" dirty="0" err="1" smtClean="0"/>
              <a:t>Прожекторлар</a:t>
            </a:r>
            <a:r>
              <a:rPr lang="ru-RU" dirty="0" smtClean="0"/>
              <a:t> мен </a:t>
            </a:r>
            <a:r>
              <a:rPr lang="ru-RU" dirty="0" err="1" smtClean="0"/>
              <a:t>шамдар</a:t>
            </a:r>
            <a:r>
              <a:rPr lang="ru-RU" dirty="0" smtClean="0"/>
              <a:t> </a:t>
            </a:r>
            <a:r>
              <a:rPr lang="ru-RU" dirty="0" err="1" smtClean="0"/>
              <a:t>арасындағы шекара</a:t>
            </a:r>
            <a:r>
              <a:rPr lang="ru-RU" dirty="0" smtClean="0"/>
              <a:t> тек </a:t>
            </a:r>
            <a:r>
              <a:rPr lang="ru-RU" dirty="0" err="1" smtClean="0"/>
              <a:t>шартты</a:t>
            </a:r>
            <a:r>
              <a:rPr lang="ru-RU" dirty="0" smtClean="0"/>
              <a:t> </a:t>
            </a:r>
            <a:r>
              <a:rPr lang="ru-RU" dirty="0" err="1" smtClean="0"/>
              <a:t>түрде ғана қабылданады</a:t>
            </a:r>
            <a:r>
              <a:rPr lang="ru-RU" dirty="0" smtClean="0"/>
              <a:t>. </a:t>
            </a:r>
            <a:r>
              <a:rPr lang="ru-RU" dirty="0" err="1" smtClean="0"/>
              <a:t>Көбіне бір</a:t>
            </a:r>
            <a:r>
              <a:rPr lang="ru-RU" dirty="0" smtClean="0"/>
              <a:t> </a:t>
            </a:r>
            <a:r>
              <a:rPr lang="ru-RU" dirty="0" err="1" smtClean="0"/>
              <a:t>құрылғының өзін шамдар</a:t>
            </a:r>
            <a:r>
              <a:rPr lang="ru-RU" dirty="0" smtClean="0"/>
              <a:t> мен </a:t>
            </a:r>
            <a:r>
              <a:rPr lang="ru-RU" dirty="0" err="1" smtClean="0"/>
              <a:t>прожекторлар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жіктеуге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ru-RU" dirty="0" err="1" smtClean="0"/>
              <a:t>архитектуралық жарықтандыруға арналған </a:t>
            </a:r>
            <a:r>
              <a:rPr lang="ru-RU" dirty="0" smtClean="0"/>
              <a:t>«</a:t>
            </a:r>
            <a:r>
              <a:rPr lang="ru-RU" dirty="0" err="1" smtClean="0"/>
              <a:t>прожекторлар</a:t>
            </a:r>
            <a:r>
              <a:rPr lang="ru-RU" dirty="0" smtClean="0"/>
              <a:t>», </a:t>
            </a:r>
            <a:r>
              <a:rPr lang="ru-RU" dirty="0" err="1" smtClean="0"/>
              <a:t>олардың жарықтандыру сипаттамаларына</a:t>
            </a:r>
            <a:r>
              <a:rPr lang="ru-RU" dirty="0" smtClean="0"/>
              <a:t> </a:t>
            </a:r>
            <a:r>
              <a:rPr lang="ru-RU" dirty="0" err="1" smtClean="0"/>
              <a:t>сәйкес, көбінесе </a:t>
            </a:r>
            <a:r>
              <a:rPr lang="ru-RU" dirty="0" smtClean="0"/>
              <a:t>прожектор </a:t>
            </a:r>
            <a:r>
              <a:rPr lang="ru-RU" dirty="0" err="1" smtClean="0"/>
              <a:t>емес</a:t>
            </a:r>
            <a:r>
              <a:rPr lang="ru-RU" dirty="0" smtClean="0"/>
              <a:t>, </a:t>
            </a:r>
            <a:r>
              <a:rPr lang="ru-RU" dirty="0" err="1" smtClean="0"/>
              <a:t>шамдар</a:t>
            </a:r>
            <a:r>
              <a:rPr lang="ru-RU" dirty="0" smtClean="0"/>
              <a:t>, ал «</a:t>
            </a:r>
            <a:r>
              <a:rPr lang="ru-RU" dirty="0" err="1" smtClean="0"/>
              <a:t>қалта шамдары</a:t>
            </a:r>
            <a:r>
              <a:rPr lang="ru-RU" dirty="0" smtClean="0"/>
              <a:t>» (</a:t>
            </a:r>
            <a:r>
              <a:rPr lang="ru-RU" dirty="0" err="1" smtClean="0"/>
              <a:t>қол шамдары</a:t>
            </a:r>
            <a:r>
              <a:rPr lang="ru-RU" dirty="0" smtClean="0"/>
              <a:t>) </a:t>
            </a:r>
            <a:r>
              <a:rPr lang="ru-RU" dirty="0" err="1" smtClean="0"/>
              <a:t>типтік</a:t>
            </a:r>
            <a:r>
              <a:rPr lang="ru-RU" dirty="0" smtClean="0"/>
              <a:t> </a:t>
            </a:r>
            <a:r>
              <a:rPr lang="ru-RU" dirty="0" err="1" smtClean="0"/>
              <a:t>прожекторлық типтегі</a:t>
            </a:r>
            <a:r>
              <a:rPr lang="ru-RU" dirty="0" smtClean="0"/>
              <a:t> </a:t>
            </a:r>
            <a:r>
              <a:rPr lang="ru-RU" dirty="0" err="1" smtClean="0"/>
              <a:t>құрылғы</a:t>
            </a:r>
            <a:r>
              <a:rPr lang="ru-RU" dirty="0" smtClean="0"/>
              <a:t>, </a:t>
            </a:r>
            <a:r>
              <a:rPr lang="ru-RU" dirty="0" err="1" smtClean="0"/>
              <a:t>яғни шын</a:t>
            </a:r>
            <a:r>
              <a:rPr lang="ru-RU" dirty="0" smtClean="0"/>
              <a:t> </a:t>
            </a:r>
            <a:r>
              <a:rPr lang="ru-RU" dirty="0" err="1" smtClean="0"/>
              <a:t>мәнінде прожекторлар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14356"/>
            <a:ext cx="8229600" cy="4389120"/>
          </a:xfrm>
        </p:spPr>
        <p:txBody>
          <a:bodyPr/>
          <a:lstStyle/>
          <a:p>
            <a:r>
              <a:rPr lang="kk-KZ" dirty="0" smtClean="0"/>
              <a:t>Жарық ағынының кеңістіктегі таралуына байланысты шамдар үш класқа бөлінеді: </a:t>
            </a:r>
            <a:endParaRPr lang="ru-RU" dirty="0" smtClean="0"/>
          </a:p>
          <a:p>
            <a:pPr lvl="0">
              <a:buFont typeface="Wingdings" pitchFamily="2" charset="2"/>
              <a:buChar char="Ø"/>
            </a:pPr>
            <a:r>
              <a:rPr lang="kk-KZ" dirty="0" smtClean="0"/>
              <a:t>тікелей жарық, </a:t>
            </a:r>
            <a:endParaRPr lang="ru-RU" dirty="0" smtClean="0"/>
          </a:p>
          <a:p>
            <a:pPr lvl="0">
              <a:buFont typeface="Wingdings" pitchFamily="2" charset="2"/>
              <a:buChar char="Ø"/>
            </a:pPr>
            <a:r>
              <a:rPr lang="kk-KZ" dirty="0" smtClean="0"/>
              <a:t>шашыраңқы жарық </a:t>
            </a:r>
            <a:endParaRPr lang="ru-RU" dirty="0" smtClean="0"/>
          </a:p>
          <a:p>
            <a:pPr lvl="0">
              <a:buFont typeface="Wingdings" pitchFamily="2" charset="2"/>
              <a:buChar char="Ø"/>
            </a:pPr>
            <a:r>
              <a:rPr lang="kk-KZ" dirty="0" smtClean="0"/>
              <a:t>шағылысқан жарық.</a:t>
            </a:r>
          </a:p>
          <a:p>
            <a:pPr lvl="0">
              <a:buNone/>
            </a:pPr>
            <a:r>
              <a:rPr lang="kk-KZ" dirty="0" smtClean="0"/>
              <a:t>Бұл класстар </a:t>
            </a:r>
            <a:r>
              <a:rPr lang="kk-KZ" b="1" dirty="0" smtClean="0"/>
              <a:t>жарық күшінің қисығы </a:t>
            </a:r>
            <a:r>
              <a:rPr lang="kk-KZ" dirty="0" smtClean="0"/>
              <a:t>терминімен сипаталады. Жарық күшінің қисығы - бұл жарықтың кеңістікте таралуының графикалық көрінісі.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https://galad.ru/upload/article/ponjatija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4572008"/>
            <a:ext cx="5715000" cy="1876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Жарықтандырғыштардың жарық күштерінің таралу</a:t>
            </a:r>
            <a:r>
              <a:rPr lang="ru-RU" dirty="0" smtClean="0"/>
              <a:t> </a:t>
            </a:r>
            <a:r>
              <a:rPr lang="ru-RU" dirty="0" err="1" smtClean="0"/>
              <a:t>қисықтары төменгі және жоғарғы </a:t>
            </a:r>
            <a:r>
              <a:rPr lang="ru-RU" dirty="0" smtClean="0"/>
              <a:t>жарты </a:t>
            </a:r>
            <a:r>
              <a:rPr lang="ru-RU" dirty="0" err="1" smtClean="0"/>
              <a:t>шарларда</a:t>
            </a:r>
            <a:r>
              <a:rPr lang="ru-RU" dirty="0" smtClean="0"/>
              <a:t> </a:t>
            </a:r>
            <a:r>
              <a:rPr lang="ru-RU" dirty="0" err="1" smtClean="0"/>
              <a:t>таралатын</a:t>
            </a:r>
            <a:r>
              <a:rPr lang="ru-RU" dirty="0" smtClean="0"/>
              <a:t> </a:t>
            </a:r>
            <a:r>
              <a:rPr lang="ru-RU" dirty="0" err="1" smtClean="0"/>
              <a:t>жарық ағындарының арақатынасымен қатар олардың маңызды параметрлерінің бірі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Жарық күшінің таралу</a:t>
            </a:r>
            <a:r>
              <a:rPr lang="ru-RU" dirty="0" smtClean="0"/>
              <a:t> </a:t>
            </a:r>
            <a:r>
              <a:rPr lang="ru-RU" dirty="0" err="1" smtClean="0"/>
              <a:t>қисығы </a:t>
            </a:r>
            <a:r>
              <a:rPr lang="ru-RU" i="1" dirty="0" err="1" smtClean="0"/>
              <a:t>симметриялы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i="1" dirty="0" err="1" smtClean="0"/>
              <a:t>симметриялы</a:t>
            </a:r>
            <a:r>
              <a:rPr lang="ru-RU" i="1" dirty="0" smtClean="0"/>
              <a:t> </a:t>
            </a:r>
            <a:r>
              <a:rPr lang="ru-RU" i="1" dirty="0" err="1" smtClean="0"/>
              <a:t>емес</a:t>
            </a:r>
            <a:r>
              <a:rPr lang="ru-RU" i="1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мүмкін, Шамның жарық күшінің таралу</a:t>
            </a:r>
            <a:r>
              <a:rPr lang="ru-RU" dirty="0" smtClean="0"/>
              <a:t> </a:t>
            </a:r>
            <a:r>
              <a:rPr lang="ru-RU" dirty="0" err="1" smtClean="0"/>
              <a:t>қисығының формасына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 </a:t>
            </a:r>
            <a:r>
              <a:rPr lang="ru-RU" dirty="0" err="1" smtClean="0"/>
              <a:t>симметриялы</a:t>
            </a:r>
            <a:r>
              <a:rPr lang="ru-RU" dirty="0" smtClean="0"/>
              <a:t> </a:t>
            </a:r>
            <a:r>
              <a:rPr lang="ru-RU" dirty="0" err="1" smtClean="0"/>
              <a:t>(ең көп таралған типтер</a:t>
            </a:r>
            <a:r>
              <a:rPr lang="ru-RU" dirty="0" smtClean="0"/>
              <a:t>) </a:t>
            </a:r>
            <a:r>
              <a:rPr lang="ru-RU" dirty="0" err="1" smtClean="0"/>
              <a:t>жарық ағындары жеті</a:t>
            </a:r>
            <a:r>
              <a:rPr lang="ru-RU" dirty="0" smtClean="0"/>
              <a:t> </a:t>
            </a:r>
            <a:r>
              <a:rPr lang="ru-RU" dirty="0" err="1" smtClean="0"/>
              <a:t>негізгі</a:t>
            </a:r>
            <a:r>
              <a:rPr lang="ru-RU" dirty="0" smtClean="0"/>
              <a:t> </a:t>
            </a:r>
            <a:r>
              <a:rPr lang="ru-RU" dirty="0" err="1" smtClean="0"/>
              <a:t>типке</a:t>
            </a:r>
            <a:r>
              <a:rPr lang="ru-RU" dirty="0" smtClean="0"/>
              <a:t> </a:t>
            </a:r>
            <a:r>
              <a:rPr lang="ru-RU" dirty="0" err="1" smtClean="0"/>
              <a:t>бөлінеді.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Әрбір типтің жарық ағынының ашылу</a:t>
            </a:r>
            <a:r>
              <a:rPr lang="ru-RU" dirty="0" smtClean="0"/>
              <a:t> </a:t>
            </a:r>
            <a:r>
              <a:rPr lang="ru-RU" dirty="0" err="1" smtClean="0"/>
              <a:t>бұрышына байланысты</a:t>
            </a:r>
            <a:r>
              <a:rPr lang="ru-RU" dirty="0" smtClean="0"/>
              <a:t> </a:t>
            </a:r>
            <a:r>
              <a:rPr lang="ru-RU" dirty="0" err="1" smtClean="0"/>
              <a:t>градуспен</a:t>
            </a:r>
            <a:r>
              <a:rPr lang="ru-RU" dirty="0" smtClean="0"/>
              <a:t> </a:t>
            </a:r>
            <a:r>
              <a:rPr lang="ru-RU" dirty="0" err="1" smtClean="0"/>
              <a:t>өлшенетін өзіндік бағыттық аймағы </a:t>
            </a:r>
            <a:r>
              <a:rPr lang="ru-RU" dirty="0" smtClean="0"/>
              <a:t>бар. </a:t>
            </a:r>
            <a:r>
              <a:rPr lang="ru-RU" dirty="0" err="1" smtClean="0"/>
              <a:t>Сонымен</a:t>
            </a:r>
            <a:r>
              <a:rPr lang="ru-RU" dirty="0" smtClean="0"/>
              <a:t>, </a:t>
            </a:r>
            <a:r>
              <a:rPr lang="ru-RU" dirty="0" err="1" smtClean="0"/>
              <a:t>жарық қисықтары келесі</a:t>
            </a:r>
            <a:r>
              <a:rPr lang="ru-RU" dirty="0" smtClean="0"/>
              <a:t> </a:t>
            </a:r>
            <a:r>
              <a:rPr lang="ru-RU" dirty="0" err="1" smtClean="0"/>
              <a:t>жеті</a:t>
            </a:r>
            <a:r>
              <a:rPr lang="ru-RU" dirty="0" smtClean="0"/>
              <a:t> </a:t>
            </a:r>
            <a:r>
              <a:rPr lang="ru-RU" dirty="0" err="1" smtClean="0"/>
              <a:t>түрге бөлінеді:</a:t>
            </a:r>
            <a:endParaRPr lang="ru-RU" dirty="0" smtClean="0"/>
          </a:p>
          <a:p>
            <a:endParaRPr lang="kk-KZ" dirty="0" smtClean="0"/>
          </a:p>
          <a:p>
            <a:r>
              <a:rPr lang="ru-RU" dirty="0" err="1" smtClean="0"/>
              <a:t>Шоғырланған </a:t>
            </a:r>
            <a:r>
              <a:rPr lang="ru-RU" dirty="0" smtClean="0"/>
              <a:t>(К) - 30 °;</a:t>
            </a:r>
          </a:p>
          <a:p>
            <a:r>
              <a:rPr lang="ru-RU" dirty="0" err="1" smtClean="0"/>
              <a:t>Терең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) - 60 °;</a:t>
            </a:r>
          </a:p>
          <a:p>
            <a:r>
              <a:rPr lang="ru-RU" dirty="0" err="1" smtClean="0"/>
              <a:t>Косинусты</a:t>
            </a:r>
            <a:r>
              <a:rPr lang="ru-RU" dirty="0" smtClean="0"/>
              <a:t> (</a:t>
            </a:r>
            <a:r>
              <a:rPr lang="kk-KZ" dirty="0" smtClean="0"/>
              <a:t>Д</a:t>
            </a:r>
            <a:r>
              <a:rPr lang="en-US" dirty="0" smtClean="0"/>
              <a:t>) - 120 °;</a:t>
            </a:r>
          </a:p>
          <a:p>
            <a:r>
              <a:rPr lang="ru-RU" dirty="0" err="1" smtClean="0"/>
              <a:t>Жартылай</a:t>
            </a:r>
            <a:r>
              <a:rPr lang="ru-RU" dirty="0" smtClean="0"/>
              <a:t> </a:t>
            </a:r>
            <a:r>
              <a:rPr lang="ru-RU" dirty="0" err="1" smtClean="0"/>
              <a:t>кең </a:t>
            </a:r>
            <a:r>
              <a:rPr lang="ru-RU" dirty="0" smtClean="0"/>
              <a:t>(</a:t>
            </a:r>
            <a:r>
              <a:rPr lang="kk-KZ" dirty="0" smtClean="0"/>
              <a:t>Л</a:t>
            </a:r>
            <a:r>
              <a:rPr lang="en-US" dirty="0" smtClean="0"/>
              <a:t>) - 140 °;</a:t>
            </a:r>
          </a:p>
          <a:p>
            <a:r>
              <a:rPr lang="ru-RU" dirty="0" err="1" smtClean="0"/>
              <a:t>Кең </a:t>
            </a:r>
            <a:r>
              <a:rPr lang="ru-RU" dirty="0" smtClean="0"/>
              <a:t>(</a:t>
            </a:r>
            <a:r>
              <a:rPr lang="kk-KZ" dirty="0" smtClean="0"/>
              <a:t>Ш</a:t>
            </a:r>
            <a:r>
              <a:rPr lang="en-US" dirty="0" smtClean="0"/>
              <a:t>) - 160 °;</a:t>
            </a:r>
          </a:p>
          <a:p>
            <a:r>
              <a:rPr lang="ru-RU" dirty="0" err="1" smtClean="0"/>
              <a:t>Бірыңғай </a:t>
            </a:r>
            <a:r>
              <a:rPr lang="ru-RU" dirty="0" smtClean="0"/>
              <a:t>(</a:t>
            </a:r>
            <a:r>
              <a:rPr lang="en-US" dirty="0" smtClean="0"/>
              <a:t>M) - 180 °;</a:t>
            </a:r>
          </a:p>
          <a:p>
            <a:r>
              <a:rPr lang="ru-RU" dirty="0" err="1" smtClean="0"/>
              <a:t>Синусты</a:t>
            </a:r>
            <a:r>
              <a:rPr lang="ru-RU" dirty="0" smtClean="0"/>
              <a:t> (</a:t>
            </a:r>
            <a:r>
              <a:rPr lang="en-US" dirty="0" smtClean="0"/>
              <a:t>C) - 90 °.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npo-soyuz.ru/UPLOAD/user/r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642918"/>
            <a:ext cx="5163114" cy="2643206"/>
          </a:xfrm>
          <a:prstGeom prst="rect">
            <a:avLst/>
          </a:prstGeom>
          <a:noFill/>
        </p:spPr>
      </p:pic>
      <p:pic>
        <p:nvPicPr>
          <p:cNvPr id="23554" name="Picture 2" descr="https://npo-soyuz.ru/UPLOAD/user/r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571876"/>
            <a:ext cx="5783457" cy="27622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npo-soyuz.ru/UPLOAD/user/r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80"/>
            <a:ext cx="6381750" cy="58388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929454" y="1214422"/>
            <a:ext cx="178591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Зана</a:t>
            </a:r>
            <a:r>
              <a:rPr lang="ru-RU" b="1" dirty="0"/>
              <a:t> А</a:t>
            </a:r>
            <a:r>
              <a:rPr lang="ru-RU" dirty="0"/>
              <a:t> - светильники с </a:t>
            </a:r>
            <a:r>
              <a:rPr lang="ru-RU" b="1" dirty="0"/>
              <a:t>косинусной (Д)</a:t>
            </a:r>
            <a:r>
              <a:rPr lang="ru-RU" dirty="0"/>
              <a:t> КСС;</a:t>
            </a:r>
          </a:p>
          <a:p>
            <a:r>
              <a:rPr lang="ru-RU" b="1" dirty="0"/>
              <a:t>Зона Б</a:t>
            </a:r>
            <a:r>
              <a:rPr lang="ru-RU" dirty="0"/>
              <a:t> - светильники с </a:t>
            </a:r>
            <a:r>
              <a:rPr lang="ru-RU" b="1" dirty="0"/>
              <a:t>глубокой (Г)</a:t>
            </a:r>
            <a:r>
              <a:rPr lang="ru-RU" dirty="0"/>
              <a:t> КСС;</a:t>
            </a:r>
          </a:p>
          <a:p>
            <a:r>
              <a:rPr lang="ru-RU" b="1" dirty="0"/>
              <a:t>Зона В</a:t>
            </a:r>
            <a:r>
              <a:rPr lang="ru-RU" dirty="0"/>
              <a:t> - светильники с </a:t>
            </a:r>
            <a:r>
              <a:rPr lang="ru-RU" b="1" dirty="0"/>
              <a:t>концентрированной (К)</a:t>
            </a:r>
            <a:r>
              <a:rPr lang="ru-RU" dirty="0"/>
              <a:t> КСС.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npo-soyuz.ru/UPLOAD/user/-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571480"/>
            <a:ext cx="6381750" cy="5867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s://npo-soyuz.ru/UPLOAD/user/-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000108"/>
            <a:ext cx="4929222" cy="490715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286512" y="2071678"/>
            <a:ext cx="21431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показано как распределяется свет от светильника с широкой (Ш) КСС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/>
          <a:lstStyle/>
          <a:p>
            <a:r>
              <a:rPr lang="ru-RU" dirty="0" err="1" smtClean="0"/>
              <a:t>Әдеттегі бұл қисықтар идеалдандырылған, </a:t>
            </a:r>
            <a:r>
              <a:rPr lang="ru-RU" dirty="0" smtClean="0"/>
              <a:t>ал </a:t>
            </a:r>
            <a:r>
              <a:rPr lang="ru-RU" dirty="0" err="1" smtClean="0"/>
              <a:t>шын</a:t>
            </a:r>
            <a:r>
              <a:rPr lang="ru-RU" dirty="0" smtClean="0"/>
              <a:t> </a:t>
            </a:r>
            <a:r>
              <a:rPr lang="ru-RU" dirty="0" err="1" smtClean="0"/>
              <a:t>мәнінде жарықтың таралу</a:t>
            </a:r>
            <a:r>
              <a:rPr lang="ru-RU" dirty="0" smtClean="0"/>
              <a:t> </a:t>
            </a:r>
            <a:r>
              <a:rPr lang="ru-RU" dirty="0" err="1" smtClean="0"/>
              <a:t>қисықтары олардан</a:t>
            </a:r>
            <a:r>
              <a:rPr lang="ru-RU" dirty="0" smtClean="0"/>
              <a:t> </a:t>
            </a:r>
            <a:r>
              <a:rPr lang="ru-RU" dirty="0" err="1" smtClean="0"/>
              <a:t>өзгеше болуы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, </a:t>
            </a:r>
            <a:r>
              <a:rPr lang="ru-RU" dirty="0" err="1" smtClean="0"/>
              <a:t>алайда</a:t>
            </a:r>
            <a:r>
              <a:rPr lang="ru-RU" dirty="0" smtClean="0"/>
              <a:t> </a:t>
            </a:r>
            <a:r>
              <a:rPr lang="ru-RU" dirty="0" err="1" smtClean="0"/>
              <a:t>қисықтардың жалпы</a:t>
            </a:r>
            <a:r>
              <a:rPr lang="ru-RU" dirty="0" smtClean="0"/>
              <a:t> </a:t>
            </a:r>
            <a:r>
              <a:rPr lang="ru-RU" dirty="0" err="1" smtClean="0"/>
              <a:t>табиғаты </a:t>
            </a:r>
            <a:r>
              <a:rPr lang="ru-RU" dirty="0" smtClean="0"/>
              <a:t>ГОСТ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СНиП</a:t>
            </a:r>
            <a:r>
              <a:rPr lang="ru-RU" dirty="0" smtClean="0"/>
              <a:t> </a:t>
            </a:r>
            <a:r>
              <a:rPr lang="ru-RU" dirty="0" err="1" smtClean="0"/>
              <a:t>талаптарына</a:t>
            </a:r>
            <a:r>
              <a:rPr lang="ru-RU" dirty="0" smtClean="0"/>
              <a:t> </a:t>
            </a:r>
            <a:r>
              <a:rPr lang="ru-RU" dirty="0" err="1" smtClean="0"/>
              <a:t>сәйкес типтіктерге</a:t>
            </a:r>
            <a:r>
              <a:rPr lang="ru-RU" dirty="0" smtClean="0"/>
              <a:t> </a:t>
            </a:r>
            <a:r>
              <a:rPr lang="ru-RU" dirty="0" err="1" smtClean="0"/>
              <a:t>сәйкес келуі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. </a:t>
            </a:r>
            <a:r>
              <a:rPr lang="ru-RU" dirty="0" err="1" smtClean="0"/>
              <a:t>Жарық күші қисықтарының параметрлерін</a:t>
            </a:r>
            <a:r>
              <a:rPr lang="ru-RU" dirty="0" smtClean="0"/>
              <a:t> </a:t>
            </a:r>
            <a:r>
              <a:rPr lang="ru-RU" dirty="0" err="1" smtClean="0"/>
              <a:t>салыстыру</a:t>
            </a:r>
            <a:r>
              <a:rPr lang="ru-RU" dirty="0" smtClean="0"/>
              <a:t> </a:t>
            </a:r>
            <a:r>
              <a:rPr lang="ru-RU" dirty="0" err="1" smtClean="0"/>
              <a:t>үшін </a:t>
            </a:r>
            <a:r>
              <a:rPr lang="ru-RU" dirty="0" smtClean="0"/>
              <a:t>(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) 1000 люмен </a:t>
            </a:r>
            <a:r>
              <a:rPr lang="ru-RU" dirty="0" err="1" smtClean="0"/>
              <a:t>жарық ағынына  сай</a:t>
            </a:r>
            <a:r>
              <a:rPr lang="ru-RU" dirty="0" smtClean="0"/>
              <a:t>  </a:t>
            </a:r>
            <a:r>
              <a:rPr lang="ru-RU" dirty="0" err="1" smtClean="0"/>
              <a:t>жарық көзі алынады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қатар, шамдар</a:t>
            </a:r>
            <a:r>
              <a:rPr lang="ru-RU" dirty="0" smtClean="0"/>
              <a:t> </a:t>
            </a:r>
            <a:r>
              <a:rPr lang="ru-RU" dirty="0" err="1" smtClean="0"/>
              <a:t>төменгі </a:t>
            </a:r>
            <a:r>
              <a:rPr lang="ru-RU" dirty="0" smtClean="0"/>
              <a:t>жарты </a:t>
            </a:r>
            <a:r>
              <a:rPr lang="ru-RU" dirty="0" err="1" smtClean="0"/>
              <a:t>шарға түсетін жарық ағынының үлесіне сәйкес жарық ағынының түрлері бойынша</a:t>
            </a:r>
            <a:r>
              <a:rPr lang="ru-RU" dirty="0" smtClean="0"/>
              <a:t> да </a:t>
            </a:r>
            <a:r>
              <a:rPr lang="ru-RU" dirty="0" err="1" smtClean="0"/>
              <a:t>жіктеледі</a:t>
            </a:r>
            <a:r>
              <a:rPr lang="ru-RU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Тікелей</a:t>
            </a:r>
            <a:r>
              <a:rPr lang="ru-RU" dirty="0" smtClean="0"/>
              <a:t> </a:t>
            </a:r>
            <a:r>
              <a:rPr lang="ru-RU" dirty="0" err="1" smtClean="0"/>
              <a:t>жарық </a:t>
            </a:r>
            <a:r>
              <a:rPr lang="ru-RU" dirty="0" smtClean="0"/>
              <a:t>(</a:t>
            </a:r>
            <a:r>
              <a:rPr lang="en-US" dirty="0" smtClean="0"/>
              <a:t>P) - 80% -</a:t>
            </a:r>
            <a:r>
              <a:rPr lang="ru-RU" dirty="0" smtClean="0"/>
              <a:t>дан </a:t>
            </a:r>
            <a:r>
              <a:rPr lang="ru-RU" dirty="0" err="1" smtClean="0"/>
              <a:t>астам</a:t>
            </a:r>
            <a:r>
              <a:rPr lang="ru-RU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Айтарлықтай тікелей</a:t>
            </a:r>
            <a:r>
              <a:rPr lang="ru-RU" dirty="0" smtClean="0"/>
              <a:t> </a:t>
            </a:r>
            <a:r>
              <a:rPr lang="ru-RU" dirty="0" err="1" smtClean="0"/>
              <a:t>жарық </a:t>
            </a:r>
            <a:r>
              <a:rPr lang="ru-RU" dirty="0" smtClean="0"/>
              <a:t>(</a:t>
            </a:r>
            <a:r>
              <a:rPr lang="en-US" dirty="0" smtClean="0"/>
              <a:t>H) - 60-</a:t>
            </a:r>
            <a:r>
              <a:rPr lang="ru-RU" dirty="0" smtClean="0"/>
              <a:t>тан 80% </a:t>
            </a:r>
            <a:r>
              <a:rPr lang="ru-RU" dirty="0" err="1" smtClean="0"/>
              <a:t>-ға дейін</a:t>
            </a:r>
            <a:r>
              <a:rPr lang="ru-RU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Шашыраңқы жарық </a:t>
            </a:r>
            <a:r>
              <a:rPr lang="ru-RU" dirty="0" smtClean="0"/>
              <a:t>(</a:t>
            </a:r>
            <a:r>
              <a:rPr lang="en-US" dirty="0" smtClean="0"/>
              <a:t>P) - 40-</a:t>
            </a:r>
            <a:r>
              <a:rPr lang="ru-RU" dirty="0" smtClean="0"/>
              <a:t>тан 60% </a:t>
            </a:r>
            <a:r>
              <a:rPr lang="ru-RU" dirty="0" err="1" smtClean="0"/>
              <a:t>-ға дейін</a:t>
            </a:r>
            <a:r>
              <a:rPr lang="ru-RU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Айтарлықтай шағылысатын жарық </a:t>
            </a:r>
            <a:r>
              <a:rPr lang="ru-RU" dirty="0" smtClean="0"/>
              <a:t>(</a:t>
            </a:r>
            <a:r>
              <a:rPr lang="en-US" dirty="0" smtClean="0"/>
              <a:t>B) - 20-</a:t>
            </a:r>
            <a:r>
              <a:rPr lang="ru-RU" dirty="0" smtClean="0"/>
              <a:t>дан 40% </a:t>
            </a:r>
            <a:r>
              <a:rPr lang="ru-RU" dirty="0" err="1" smtClean="0"/>
              <a:t>-ға дейін</a:t>
            </a:r>
            <a:r>
              <a:rPr lang="ru-RU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Шағылысқан жарық </a:t>
            </a:r>
            <a:r>
              <a:rPr lang="ru-RU" dirty="0" smtClean="0"/>
              <a:t>(</a:t>
            </a:r>
            <a:r>
              <a:rPr lang="en-US" dirty="0" smtClean="0"/>
              <a:t>O) - 20% </a:t>
            </a:r>
            <a:r>
              <a:rPr lang="ru-RU" dirty="0" err="1" smtClean="0"/>
              <a:t>дейін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5929354"/>
          </a:xfrm>
        </p:spPr>
        <p:txBody>
          <a:bodyPr>
            <a:normAutofit lnSpcReduction="10000"/>
          </a:bodyPr>
          <a:lstStyle/>
          <a:p>
            <a:r>
              <a:rPr lang="ru-RU" i="1" dirty="0" err="1" smtClean="0"/>
              <a:t>Тікелей</a:t>
            </a:r>
            <a:r>
              <a:rPr lang="ru-RU" i="1" dirty="0" smtClean="0"/>
              <a:t> </a:t>
            </a:r>
            <a:r>
              <a:rPr lang="ru-RU" i="1" dirty="0" err="1" smtClean="0"/>
              <a:t>жарық шамдар</a:t>
            </a:r>
            <a:r>
              <a:rPr lang="ru-RU" i="1" dirty="0" smtClean="0"/>
              <a:t> (светильник)  </a:t>
            </a:r>
            <a:r>
              <a:rPr lang="ru-RU" dirty="0" err="1" smtClean="0"/>
              <a:t>негізінен</a:t>
            </a:r>
            <a:r>
              <a:rPr lang="ru-RU" dirty="0" smtClean="0"/>
              <a:t> </a:t>
            </a:r>
            <a:r>
              <a:rPr lang="ru-RU" dirty="0" err="1" smtClean="0"/>
              <a:t>төбелері биік</a:t>
            </a:r>
            <a:r>
              <a:rPr lang="ru-RU" dirty="0" smtClean="0"/>
              <a:t> </a:t>
            </a:r>
            <a:r>
              <a:rPr lang="ru-RU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бөлмелерде қолданылады</a:t>
            </a:r>
            <a:r>
              <a:rPr lang="ru-RU" dirty="0" smtClean="0"/>
              <a:t>. </a:t>
            </a:r>
            <a:r>
              <a:rPr lang="ru-RU" dirty="0" err="1" smtClean="0"/>
              <a:t>Бұл шамдар</a:t>
            </a:r>
            <a:r>
              <a:rPr lang="ru-RU" dirty="0" smtClean="0"/>
              <a:t> </a:t>
            </a:r>
            <a:r>
              <a:rPr lang="ru-RU" dirty="0" err="1" smtClean="0"/>
              <a:t>көбінесе үнемді ойық немесе</a:t>
            </a:r>
            <a:r>
              <a:rPr lang="ru-RU" dirty="0" smtClean="0"/>
              <a:t> </a:t>
            </a:r>
            <a:r>
              <a:rPr lang="ru-RU" dirty="0" err="1" smtClean="0"/>
              <a:t>әдеттегі аспалы</a:t>
            </a:r>
            <a:r>
              <a:rPr lang="ru-RU" dirty="0" smtClean="0"/>
              <a:t> </a:t>
            </a:r>
            <a:r>
              <a:rPr lang="ru-RU" dirty="0" err="1" smtClean="0"/>
              <a:t>шамдар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 </a:t>
            </a:r>
            <a:r>
              <a:rPr lang="ru-RU" dirty="0" err="1" smtClean="0"/>
              <a:t>Олар</a:t>
            </a:r>
            <a:r>
              <a:rPr lang="ru-RU" dirty="0" smtClean="0"/>
              <a:t> интерьер </a:t>
            </a:r>
            <a:r>
              <a:rPr lang="ru-RU" dirty="0" err="1" smtClean="0"/>
              <a:t>элементтерін</a:t>
            </a:r>
            <a:r>
              <a:rPr lang="ru-RU" dirty="0" smtClean="0"/>
              <a:t>: </a:t>
            </a:r>
            <a:r>
              <a:rPr lang="ru-RU" dirty="0" err="1" smtClean="0"/>
              <a:t>мүсіндерді</a:t>
            </a:r>
            <a:r>
              <a:rPr lang="ru-RU" dirty="0" smtClean="0"/>
              <a:t>, </a:t>
            </a:r>
            <a:r>
              <a:rPr lang="ru-RU" dirty="0" err="1" smtClean="0"/>
              <a:t>суреттерді</a:t>
            </a:r>
            <a:r>
              <a:rPr lang="ru-RU" dirty="0" smtClean="0"/>
              <a:t> </a:t>
            </a:r>
            <a:r>
              <a:rPr lang="ru-RU" dirty="0" err="1" smtClean="0"/>
              <a:t>бөліп көрсетуге өте қолайлы</a:t>
            </a:r>
            <a:r>
              <a:rPr lang="ru-RU" dirty="0" smtClean="0"/>
              <a:t>. </a:t>
            </a:r>
            <a:r>
              <a:rPr lang="ru-RU" dirty="0" err="1" smtClean="0"/>
              <a:t>Жұмыс үстелін немесе</a:t>
            </a:r>
            <a:r>
              <a:rPr lang="ru-RU" dirty="0" smtClean="0"/>
              <a:t> </a:t>
            </a:r>
            <a:r>
              <a:rPr lang="ru-RU" dirty="0" err="1" smtClean="0"/>
              <a:t>оқуға арналған орынды</a:t>
            </a:r>
            <a:r>
              <a:rPr lang="ru-RU" dirty="0" smtClean="0"/>
              <a:t> </a:t>
            </a:r>
            <a:r>
              <a:rPr lang="ru-RU" dirty="0" err="1" smtClean="0"/>
              <a:t>жарықтандыруға ыңғайлы.</a:t>
            </a:r>
            <a:endParaRPr lang="ru-RU" dirty="0" smtClean="0"/>
          </a:p>
          <a:p>
            <a:r>
              <a:rPr lang="ru-RU" i="1" dirty="0" err="1" smtClean="0"/>
              <a:t>Шашыраңқы жарық шамдары</a:t>
            </a:r>
            <a:r>
              <a:rPr lang="ru-RU" i="1" dirty="0" smtClean="0"/>
              <a:t> </a:t>
            </a:r>
            <a:r>
              <a:rPr lang="ru-RU" dirty="0" smtClean="0"/>
              <a:t>(светильник)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жарықтандыруға қолданылады</a:t>
            </a:r>
            <a:r>
              <a:rPr lang="ru-RU" dirty="0" smtClean="0"/>
              <a:t>.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біркелкі</a:t>
            </a:r>
            <a:r>
              <a:rPr lang="ru-RU" dirty="0" smtClean="0"/>
              <a:t> </a:t>
            </a:r>
            <a:r>
              <a:rPr lang="ru-RU" dirty="0" err="1" smtClean="0"/>
              <a:t>қаныққан жарық </a:t>
            </a:r>
            <a:r>
              <a:rPr lang="ru-RU" dirty="0" smtClean="0"/>
              <a:t>пен </a:t>
            </a:r>
            <a:r>
              <a:rPr lang="ru-RU" dirty="0" err="1" smtClean="0"/>
              <a:t>жұмсақ көлеңкелер береді</a:t>
            </a:r>
            <a:r>
              <a:rPr lang="ru-RU" dirty="0" smtClean="0"/>
              <a:t>. </a:t>
            </a:r>
            <a:r>
              <a:rPr lang="ru-RU" dirty="0" err="1" smtClean="0"/>
              <a:t>Мұндай жарық адамның көру және жүйке жүйесі үшін өте ыңғайлы.</a:t>
            </a:r>
            <a:endParaRPr lang="ru-RU" dirty="0" smtClean="0"/>
          </a:p>
          <a:p>
            <a:r>
              <a:rPr lang="ru-RU" i="1" dirty="0" err="1" smtClean="0"/>
              <a:t>Шағылысқан жарық шамдары</a:t>
            </a:r>
            <a:r>
              <a:rPr lang="ru-RU" i="1" dirty="0" smtClean="0"/>
              <a:t> </a:t>
            </a:r>
            <a:r>
              <a:rPr lang="ru-RU" dirty="0" smtClean="0"/>
              <a:t>(светильник) </a:t>
            </a:r>
            <a:r>
              <a:rPr lang="ru-RU" dirty="0" err="1" smtClean="0"/>
              <a:t>ыңғайлы</a:t>
            </a:r>
            <a:r>
              <a:rPr lang="ru-RU" dirty="0" smtClean="0"/>
              <a:t>, </a:t>
            </a:r>
            <a:r>
              <a:rPr lang="ru-RU" dirty="0" err="1" smtClean="0"/>
              <a:t>біркелкі</a:t>
            </a:r>
            <a:r>
              <a:rPr lang="ru-RU" dirty="0" smtClean="0"/>
              <a:t> </a:t>
            </a:r>
            <a:r>
              <a:rPr lang="ru-RU" dirty="0" err="1" smtClean="0"/>
              <a:t>жарық береді</a:t>
            </a:r>
            <a:r>
              <a:rPr lang="ru-RU" smtClean="0"/>
              <a:t>. Бұл </a:t>
            </a:r>
            <a:r>
              <a:rPr lang="ru-RU" dirty="0" err="1" smtClean="0"/>
              <a:t>күндізгі жарықпен жақсы үйлеседі.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229600" cy="1143000"/>
          </a:xfrm>
        </p:spPr>
        <p:txBody>
          <a:bodyPr/>
          <a:lstStyle/>
          <a:p>
            <a:r>
              <a:rPr lang="kk-KZ" dirty="0" smtClean="0"/>
              <a:t>Бақылау сұрақтары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Жарықтандыру құралы дегеніміз не?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Жарықтандыру құралына нені жатқызамыз?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Проектор және прожекторлар дегеніміз не?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Жарық күшінің қисығы дегеніміз не?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ЖКҚ түрлері қандай?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Жарық ағынының түрлері бойынша шамдар қандай түрлерге  жіктеледі?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166</TotalTime>
  <Words>794</Words>
  <Application>Microsoft Office PowerPoint</Application>
  <PresentationFormat>Экран (4:3)</PresentationFormat>
  <Paragraphs>57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Жарықтандыру құралдары. Кеңістіктегі жарық ағынын бөлу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Бақылау сұрақтары 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Жарықтандыру құралдары. Кеңістіктегі жарық ағынын бөлу</dc:title>
  <dc:creator>Azamat</dc:creator>
  <cp:lastModifiedBy>Azamat</cp:lastModifiedBy>
  <cp:revision>22</cp:revision>
  <dcterms:created xsi:type="dcterms:W3CDTF">2020-09-16T03:02:07Z</dcterms:created>
  <dcterms:modified xsi:type="dcterms:W3CDTF">2020-09-16T09:05:10Z</dcterms:modified>
</cp:coreProperties>
</file>